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29"/>
  </p:notesMasterIdLst>
  <p:handoutMasterIdLst>
    <p:handoutMasterId r:id="rId30"/>
  </p:handoutMasterIdLst>
  <p:sldIdLst>
    <p:sldId id="256" r:id="rId5"/>
    <p:sldId id="346" r:id="rId6"/>
    <p:sldId id="258" r:id="rId7"/>
    <p:sldId id="355" r:id="rId8"/>
    <p:sldId id="397" r:id="rId9"/>
    <p:sldId id="398" r:id="rId10"/>
    <p:sldId id="396" r:id="rId11"/>
    <p:sldId id="410" r:id="rId12"/>
    <p:sldId id="409" r:id="rId13"/>
    <p:sldId id="389" r:id="rId14"/>
    <p:sldId id="427" r:id="rId15"/>
    <p:sldId id="428" r:id="rId16"/>
    <p:sldId id="402" r:id="rId17"/>
    <p:sldId id="429" r:id="rId18"/>
    <p:sldId id="419" r:id="rId19"/>
    <p:sldId id="430" r:id="rId20"/>
    <p:sldId id="433" r:id="rId21"/>
    <p:sldId id="431" r:id="rId22"/>
    <p:sldId id="437" r:id="rId23"/>
    <p:sldId id="434" r:id="rId24"/>
    <p:sldId id="435" r:id="rId25"/>
    <p:sldId id="405" r:id="rId26"/>
    <p:sldId id="436" r:id="rId27"/>
    <p:sldId id="270" r:id="rId2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505050"/>
    <a:srgbClr val="003399"/>
    <a:srgbClr val="9AAE04"/>
    <a:srgbClr val="6785C1"/>
    <a:srgbClr val="FFFFFF"/>
    <a:srgbClr val="1994A4"/>
    <a:srgbClr val="960F68"/>
    <a:srgbClr val="DDB322"/>
    <a:srgbClr val="E39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533" autoAdjust="0"/>
  </p:normalViewPr>
  <p:slideViewPr>
    <p:cSldViewPr snapToGrid="0">
      <p:cViewPr varScale="1">
        <p:scale>
          <a:sx n="71" d="100"/>
          <a:sy n="71" d="100"/>
        </p:scale>
        <p:origin x="1002" y="60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31/01/2019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31/01/2019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31/01/2019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everis-rpam/RPaM-Ontology/blob/v1.1.0/02-Vocabularies/CCEV/ccev.ttl" TargetMode="External"/><Relationship Id="rId4" Type="http://schemas.openxmlformats.org/officeDocument/2006/relationships/hyperlink" Target="https://github.com/everis-rpam/RPaM-Ontology/blob/v1.1.0/04-SP-Information_Requirements/SP-Request.tt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cefdigital/wiki/display/SDBX/2018/11/23/CEF+eInvoicing:+Publication+of+the+Electronic+Address+Scheme+Code+List" TargetMode="External"/><Relationship Id="rId2" Type="http://schemas.openxmlformats.org/officeDocument/2006/relationships/hyperlink" Target="https://peppol.eu/wp-content/uploads/2017/12/PEPPOL_Policy-for-use-of-identifiers-300-11_certificates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unece.org/trade/untdid/d08a/tred/tred3055.ht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everis-rpam@everis.com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Core-Vocabulary/issues" TargetMode="External"/><Relationship Id="rId2" Type="http://schemas.openxmlformats.org/officeDocument/2006/relationships/hyperlink" Target="https://github.com/everis-rpam/RPaM-Ontology/wiki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rpam-wg@everis.co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 smtClean="0"/>
              <a:t>2</a:t>
            </a:r>
            <a:r>
              <a:rPr lang="en-GB" baseline="30000" noProof="0" dirty="0" smtClean="0"/>
              <a:t>nd</a:t>
            </a:r>
            <a:r>
              <a:rPr lang="en-GB" noProof="0" dirty="0" smtClean="0"/>
              <a:t> Working </a:t>
            </a:r>
            <a:r>
              <a:rPr lang="en-GB" noProof="0" dirty="0"/>
              <a:t>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 smtClean="0"/>
              <a:t>31</a:t>
            </a:r>
            <a:r>
              <a:rPr lang="en-GB" baseline="30000" noProof="0" dirty="0" smtClean="0"/>
              <a:t>st</a:t>
            </a:r>
            <a:r>
              <a:rPr lang="en-GB" noProof="0" dirty="0" smtClean="0"/>
              <a:t> January </a:t>
            </a:r>
            <a:r>
              <a:rPr lang="en-GB" noProof="0" dirty="0"/>
              <a:t>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Ongoing activities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220364" y="1746373"/>
            <a:ext cx="8166100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New branch 1.1.0 created in </a:t>
            </a: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Mapping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the MS information Requirements to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evolution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Request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Service Provider Information Requirements and Constraints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Needs and rules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Identifying business domain and technical needs and rules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mapping IRs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5" y="1497032"/>
            <a:ext cx="8650258" cy="35657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" y="4449442"/>
            <a:ext cx="4459212" cy="1909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36" y="4449442"/>
            <a:ext cx="4580180" cy="19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65" y="1561845"/>
            <a:ext cx="6435519" cy="5122844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 Ontology previous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Rectángulo 6"/>
          <p:cNvSpPr/>
          <p:nvPr/>
        </p:nvSpPr>
        <p:spPr>
          <a:xfrm>
            <a:off x="7526867" y="1659467"/>
            <a:ext cx="1337734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C00000"/>
                </a:solidFill>
              </a:rPr>
              <a:t>V1.0.0</a:t>
            </a: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 Ontology evolution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08" y="1536552"/>
            <a:ext cx="6799183" cy="519038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V1.1.0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7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/>
              <a:t>Ongoing activities: </a:t>
            </a:r>
            <a:r>
              <a:rPr lang="en-GB" sz="1800" dirty="0" smtClean="0"/>
              <a:t>use of the CCEV in </a:t>
            </a:r>
            <a:r>
              <a:rPr lang="en-GB" sz="1800" dirty="0" err="1" smtClean="0"/>
              <a:t>RPaM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4" y="1604014"/>
            <a:ext cx="8122657" cy="516085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501464" y="1693334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Reminder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353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use of the CCEV in </a:t>
            </a:r>
            <a:r>
              <a:rPr lang="en-GB" sz="1800" dirty="0" err="1"/>
              <a:t>RPaM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9" y="2138853"/>
            <a:ext cx="8528773" cy="3782560"/>
          </a:xfrm>
          <a:prstGeom prst="rect">
            <a:avLst/>
          </a:prstGeom>
        </p:spPr>
      </p:pic>
      <p:sp>
        <p:nvSpPr>
          <p:cNvPr id="13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560353" y="1663058"/>
            <a:ext cx="8219668" cy="348343"/>
          </a:xfrm>
        </p:spPr>
        <p:txBody>
          <a:bodyPr/>
          <a:lstStyle/>
          <a:p>
            <a:pPr algn="ctr"/>
            <a:r>
              <a:rPr lang="en-GB" dirty="0" smtClean="0"/>
              <a:t>SP (Service Provider) Information Requirements and Constraints in a “visual” mode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05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use of the CCEV in </a:t>
            </a:r>
            <a:r>
              <a:rPr lang="en-GB" sz="1800" dirty="0" err="1"/>
              <a:t>RPaM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7037" r="47685" b="6379"/>
          <a:stretch/>
        </p:blipFill>
        <p:spPr>
          <a:xfrm>
            <a:off x="430187" y="2387991"/>
            <a:ext cx="4421213" cy="41160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86" y="3195430"/>
            <a:ext cx="6186513" cy="330628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66816" y="6544046"/>
            <a:ext cx="6296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rgbClr val="040404"/>
                </a:solidFill>
                <a:hlinkClick r:id="rId4"/>
              </a:rPr>
              <a:t>https://</a:t>
            </a:r>
            <a:r>
              <a:rPr lang="es-ES" sz="1000" dirty="0" smtClean="0">
                <a:solidFill>
                  <a:srgbClr val="040404"/>
                </a:solidFill>
                <a:hlinkClick r:id="rId4"/>
              </a:rPr>
              <a:t>github.com/everis-rpam/RPaM-Ontology/blob/v1.1.0/04-SP-Information_Requirements/SP-Request.ttl</a:t>
            </a:r>
            <a:endParaRPr lang="es-ES" sz="1000" dirty="0">
              <a:solidFill>
                <a:srgbClr val="040404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6883" y="2141769"/>
            <a:ext cx="5283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rgbClr val="040404"/>
                </a:solidFill>
                <a:hlinkClick r:id="rId5"/>
              </a:rPr>
              <a:t>https://</a:t>
            </a:r>
            <a:r>
              <a:rPr lang="es-ES" sz="1000" dirty="0" smtClean="0">
                <a:solidFill>
                  <a:srgbClr val="040404"/>
                </a:solidFill>
                <a:hlinkClick r:id="rId5"/>
              </a:rPr>
              <a:t>github.com/everis-rpam/RPaM-Ontology/blob/v1.1.0/02-Vocabularies/CCEV/ccev.ttl</a:t>
            </a:r>
            <a:endParaRPr lang="es-ES" sz="1000" dirty="0">
              <a:solidFill>
                <a:srgbClr val="040404"/>
              </a:solidFill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3"/>
          </p:nvPr>
        </p:nvSpPr>
        <p:spPr>
          <a:xfrm>
            <a:off x="1781681" y="1670185"/>
            <a:ext cx="5817709" cy="348343"/>
          </a:xfrm>
        </p:spPr>
        <p:txBody>
          <a:bodyPr/>
          <a:lstStyle/>
          <a:p>
            <a:r>
              <a:rPr lang="en-GB" dirty="0" smtClean="0"/>
              <a:t>Implementation of the SP Information Requirements and Constraints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14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</a:t>
            </a:r>
            <a:r>
              <a:rPr lang="en-GB" sz="1800" dirty="0" smtClean="0"/>
              <a:t>needs and rules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20364" y="1746373"/>
            <a:ext cx="816610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Need for Identifier Policy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Define/Adopt an Identifier(s) Policy for NP, LG and other entities (e.g. Agents)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Examples</a:t>
            </a:r>
            <a:r>
              <a:rPr lang="es-E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6">
                  <a:lumMod val="50000"/>
                </a:schemeClr>
              </a:solidFill>
              <a:cs typeface="Arial"/>
              <a:hlinkClick r:id="rId2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2"/>
              </a:rPr>
              <a:t>OpenPEPPOL</a:t>
            </a:r>
            <a:r>
              <a:rPr lang="es-ES" sz="1600" dirty="0" smtClean="0">
                <a:hlinkClick r:id="rId2"/>
              </a:rPr>
              <a:t> </a:t>
            </a:r>
            <a:r>
              <a:rPr lang="es-ES" sz="1600" dirty="0" err="1">
                <a:hlinkClick r:id="rId2"/>
              </a:rPr>
              <a:t>policy</a:t>
            </a:r>
            <a:r>
              <a:rPr lang="es-ES" sz="1600" dirty="0">
                <a:hlinkClick r:id="rId2"/>
              </a:rPr>
              <a:t> </a:t>
            </a:r>
            <a:r>
              <a:rPr lang="es-ES" sz="1600" dirty="0" err="1">
                <a:hlinkClick r:id="rId2"/>
              </a:rPr>
              <a:t>for</a:t>
            </a:r>
            <a:r>
              <a:rPr lang="es-ES" sz="1600" dirty="0">
                <a:hlinkClick r:id="rId2"/>
              </a:rPr>
              <a:t> </a:t>
            </a:r>
            <a:r>
              <a:rPr lang="es-ES" sz="1600" dirty="0" err="1" smtClean="0">
                <a:hlinkClick r:id="rId2"/>
              </a:rPr>
              <a:t>identifiers</a:t>
            </a:r>
            <a:r>
              <a:rPr lang="es-ES" sz="1600" dirty="0"/>
              <a:t> </a:t>
            </a:r>
            <a:r>
              <a:rPr lang="es-ES" sz="1100" dirty="0" smtClean="0">
                <a:solidFill>
                  <a:srgbClr val="040404"/>
                </a:solidFill>
              </a:rPr>
              <a:t>(https://peppol.eu/wp-content/uploads/2017/12/PEPPOL_Policy-for-use-of-identifiers-300-11_certificates.pdf)</a:t>
            </a:r>
            <a:endParaRPr lang="en-GB" sz="1600" dirty="0" smtClean="0">
              <a:solidFill>
                <a:srgbClr val="040404"/>
              </a:solidFill>
              <a:cs typeface="Arial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rgbClr val="040404"/>
                </a:solidFill>
                <a:hlinkClick r:id="rId3"/>
              </a:rPr>
              <a:t>EMSFEI</a:t>
            </a:r>
            <a:r>
              <a:rPr lang="es-ES" sz="1600" dirty="0" smtClean="0">
                <a:solidFill>
                  <a:srgbClr val="FFFFFF"/>
                </a:solidFill>
              </a:rPr>
              <a:t> </a:t>
            </a:r>
            <a:r>
              <a:rPr lang="es-ES" sz="1100" dirty="0">
                <a:solidFill>
                  <a:srgbClr val="040404"/>
                </a:solidFill>
              </a:rPr>
              <a:t>(</a:t>
            </a:r>
            <a:r>
              <a:rPr lang="es-ES" sz="1100" dirty="0">
                <a:solidFill>
                  <a:srgbClr val="040404"/>
                </a:solidFill>
                <a:hlinkClick r:id="rId3"/>
              </a:rPr>
              <a:t>https://ec.europa.eu/cefdigital/wiki/display/SDBX/2018/11/23/CEF+eInvoicing%3A+Publication+of+the+Electronic+Address+Scheme+Code+List</a:t>
            </a:r>
            <a:r>
              <a:rPr lang="es-ES" sz="1100" dirty="0" smtClean="0">
                <a:solidFill>
                  <a:srgbClr val="040404"/>
                </a:solidFill>
              </a:rPr>
              <a:t>)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s-ES" sz="1100" dirty="0">
              <a:solidFill>
                <a:srgbClr val="040404"/>
              </a:solidFill>
              <a:cs typeface="Arial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hlinkClick r:id="rId4"/>
              </a:rPr>
              <a:t>UN/CEFACT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code list for 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Agency IDs </a:t>
            </a:r>
            <a:r>
              <a:rPr lang="en-GB" sz="1100" dirty="0">
                <a:solidFill>
                  <a:srgbClr val="040404"/>
                </a:solidFill>
              </a:rPr>
              <a:t>(</a:t>
            </a:r>
            <a:r>
              <a:rPr lang="en-GB" sz="1100" dirty="0">
                <a:solidFill>
                  <a:srgbClr val="040404"/>
                </a:solidFill>
                <a:hlinkClick r:id="rId4"/>
              </a:rPr>
              <a:t>http://www.unece.org/trade/untdid/d08a/tred/tred3055.htm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)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54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</a:t>
            </a:r>
            <a:r>
              <a:rPr lang="en-GB" sz="1800" dirty="0" smtClean="0"/>
              <a:t>needs and rules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3"/>
          </p:nvPr>
        </p:nvSpPr>
        <p:spPr>
          <a:xfrm>
            <a:off x="1781681" y="1670185"/>
            <a:ext cx="5817709" cy="348343"/>
          </a:xfrm>
        </p:spPr>
        <p:txBody>
          <a:bodyPr/>
          <a:lstStyle/>
          <a:p>
            <a:pPr algn="ctr"/>
            <a:r>
              <a:rPr lang="en-GB" dirty="0" smtClean="0"/>
              <a:t>Business and technical rules</a:t>
            </a:r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3" y="2235784"/>
            <a:ext cx="8312728" cy="29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</a:t>
            </a:r>
            <a:r>
              <a:rPr lang="en-GB" sz="1800" dirty="0" smtClean="0"/>
              <a:t>next tasks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3"/>
          </p:nvPr>
        </p:nvSpPr>
        <p:spPr>
          <a:xfrm>
            <a:off x="840387" y="2786291"/>
            <a:ext cx="5817709" cy="34834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Business and technical rules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210053" y="1974973"/>
            <a:ext cx="81661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Finish Request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Finish Response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Refine and enrich the business rules and policies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9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</a:t>
            </a:r>
            <a:r>
              <a:rPr lang="en-GB" sz="2400" noProof="0" dirty="0" smtClean="0">
                <a:solidFill>
                  <a:schemeClr val="bg2">
                    <a:lumMod val="50000"/>
                  </a:schemeClr>
                </a:solidFill>
              </a:rPr>
              <a:t>#2</a:t>
            </a:r>
            <a:endParaRPr lang="en-GB" sz="2400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316779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Round 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Meeting </a:t>
            </a:r>
            <a:r>
              <a:rPr lang="en-GB" sz="1200" dirty="0">
                <a:solidFill>
                  <a:srgbClr val="505050"/>
                </a:solidFill>
              </a:rPr>
              <a:t>objectives </a:t>
            </a:r>
            <a:endParaRPr lang="en-GB" sz="1200" dirty="0" smtClean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Recap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Ongoing activities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Requests to the WG members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Next </a:t>
            </a:r>
            <a:r>
              <a:rPr lang="en-GB" sz="1200" dirty="0">
                <a:solidFill>
                  <a:srgbClr val="505050"/>
                </a:solidFill>
              </a:rPr>
              <a:t>WG </a:t>
            </a:r>
            <a:r>
              <a:rPr lang="en-GB" sz="1200" dirty="0" smtClean="0">
                <a:solidFill>
                  <a:srgbClr val="505050"/>
                </a:solidFill>
              </a:rPr>
              <a:t>sessions</a:t>
            </a: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>
                <a:solidFill>
                  <a:srgbClr val="505050"/>
                </a:solidFill>
              </a:rPr>
              <a:t>Questions and suggestions (WG members)</a:t>
            </a:r>
          </a:p>
          <a:p>
            <a:pPr marL="360000" lvl="1" indent="-1714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96698"/>
            <a:ext cx="1552784" cy="403847"/>
          </a:xfrm>
        </p:spPr>
        <p:txBody>
          <a:bodyPr/>
          <a:lstStyle/>
          <a:p>
            <a:r>
              <a:rPr lang="en-GB" dirty="0" smtClean="0"/>
              <a:t>Requests </a:t>
            </a:r>
          </a:p>
          <a:p>
            <a:r>
              <a:rPr lang="en-GB" dirty="0" smtClean="0"/>
              <a:t>to the WG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7798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Requests to the WG members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54232" y="1949570"/>
            <a:ext cx="8166100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the </a:t>
            </a: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Issues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to start new threads of discussion</a:t>
            </a:r>
          </a:p>
          <a:p>
            <a:pPr marL="1257300" lvl="2" indent="-342900">
              <a:buAutoNum type="arabicPeriod"/>
            </a:pP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the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  <a:hlinkClick r:id="rId2"/>
              </a:rPr>
              <a:t>everis-rpam@everis.com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email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only for governance aspects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(e.g. organising extra-ordinary WG meetings, other…)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Mandate, Request and Response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Data Models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(e.g. AT, ES are good examples)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us with Mandate, Request and Response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instance samples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(the more the better; we can provide help for data-masking)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examples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of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information requirements and constraints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that SP impose to access their services.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28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Next WG meeting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-70283" y="3506062"/>
            <a:ext cx="81661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algn="ctr"/>
            <a:r>
              <a:rPr lang="en-GB" sz="20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21</a:t>
            </a:r>
            <a:r>
              <a:rPr lang="en-GB" sz="2000" b="1" baseline="300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st</a:t>
            </a:r>
            <a:r>
              <a:rPr lang="en-GB" sz="20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. February 10 a.m. (in three weeks)</a:t>
            </a:r>
            <a:endParaRPr lang="en-GB" sz="20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 algn="ctr"/>
            <a:endParaRPr lang="en-GB" sz="20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 algn="ctr">
              <a:buAutoNum type="arabicPeriod"/>
            </a:pPr>
            <a:endParaRPr lang="en-GB" sz="20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2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98825" y="1924001"/>
            <a:ext cx="4095375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</a:t>
            </a:r>
            <a:r>
              <a:rPr lang="en-US" sz="1200" dirty="0" smtClean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Jade Maana (developer)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Stakeholders</a:t>
            </a:r>
            <a:r>
              <a:rPr lang="en-US" sz="1200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Meeting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0509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Meeting objectives</a:t>
            </a:r>
            <a:endParaRPr lang="en-GB" sz="1800" noProof="0" dirty="0"/>
          </a:p>
        </p:txBody>
      </p:sp>
      <p:sp>
        <p:nvSpPr>
          <p:cNvPr id="4" name="TextBox 2"/>
          <p:cNvSpPr txBox="1"/>
          <p:nvPr/>
        </p:nvSpPr>
        <p:spPr>
          <a:xfrm>
            <a:off x="771328" y="2697648"/>
            <a:ext cx="816610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Recap on the previous WG-Meeting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Reminder on the overall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On-going activities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Progress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Specific requests to the WG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Road-map and prioritizing tasks</a:t>
            </a:r>
          </a:p>
          <a:p>
            <a:pPr marL="342900" indent="-342900">
              <a:buAutoNum type="arabicPeriod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2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45102"/>
            <a:ext cx="1552784" cy="325200"/>
          </a:xfrm>
        </p:spPr>
        <p:txBody>
          <a:bodyPr/>
          <a:lstStyle/>
          <a:p>
            <a:r>
              <a:rPr lang="en-GB" dirty="0" smtClean="0"/>
              <a:t>Recap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845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Recap of the previous WG meeting</a:t>
            </a:r>
            <a:endParaRPr lang="en-GB" sz="1800" noProof="0" dirty="0"/>
          </a:p>
        </p:txBody>
      </p:sp>
      <p:sp>
        <p:nvSpPr>
          <p:cNvPr id="4" name="Rectángulo 3"/>
          <p:cNvSpPr/>
          <p:nvPr/>
        </p:nvSpPr>
        <p:spPr>
          <a:xfrm>
            <a:off x="556448" y="1568918"/>
            <a:ext cx="804333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Tools for collaboration</a:t>
            </a:r>
            <a:r>
              <a:rPr lang="en-US" sz="1200" b="0" i="0" dirty="0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i="0" dirty="0" err="1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GitHub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  <a:hlinkClick r:id="rId2"/>
              </a:rPr>
              <a:t>Landing page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FFFFFF"/>
                </a:solidFill>
                <a:hlinkClick r:id="rId3"/>
              </a:rPr>
              <a:t>Issues</a:t>
            </a:r>
            <a:endParaRPr lang="en-GB" sz="1200" dirty="0">
              <a:solidFill>
                <a:srgbClr val="FFFFFF"/>
              </a:solidFill>
              <a:hlinkClick r:id="rId4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sz="1200" b="0" i="0" dirty="0" smtClean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eMail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 </a:t>
            </a:r>
            <a:r>
              <a:rPr lang="en-GB" sz="1200" dirty="0" smtClean="0">
                <a:solidFill>
                  <a:srgbClr val="FFFFFF"/>
                </a:solidFill>
                <a:hlinkClick r:id="rId4"/>
              </a:rPr>
              <a:t>rpam-wg@everis.com</a:t>
            </a:r>
            <a:endParaRPr lang="en-GB" sz="1200" dirty="0" smtClean="0">
              <a:solidFill>
                <a:srgbClr val="FFFFF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sz="1200" b="0" i="0" dirty="0">
              <a:solidFill>
                <a:srgbClr val="FFFFFF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Glossary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of the Issues for the improvement of the thesaurus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Maintenance by the </a:t>
            </a: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development team (Excel)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Cases and Scenarios: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  <a:hlinkClick r:id="rId2"/>
              </a:rPr>
              <a:t>Documentation online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Ontology (Data Model)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Access to the descriptive page and the EAP file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of the issues for the improvement of the Conceptual Data Model and unitary tests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Main objective of this project (reminder)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To come up with a common </a:t>
            </a: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Domain 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Ontology and sets of business rules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Identify solutions for the federation and interoperability of Mandates</a:t>
            </a:r>
          </a:p>
          <a:p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	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lvl="2"/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Shape 463"/>
          <p:cNvSpPr/>
          <p:nvPr/>
        </p:nvSpPr>
        <p:spPr>
          <a:xfrm rot="10800000" flipH="1">
            <a:off x="325497" y="1559930"/>
            <a:ext cx="8505236" cy="522186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4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93234"/>
            <a:ext cx="1552784" cy="403847"/>
          </a:xfrm>
        </p:spPr>
        <p:txBody>
          <a:bodyPr/>
          <a:lstStyle/>
          <a:p>
            <a:r>
              <a:rPr lang="en-GB" dirty="0" smtClean="0"/>
              <a:t>Ongoing</a:t>
            </a:r>
          </a:p>
          <a:p>
            <a:r>
              <a:rPr lang="en-GB" noProof="0" dirty="0" smtClean="0"/>
              <a:t>activities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212DFB-E463-4D9F-8FC1-4BA76C563568}">
  <ds:schemaRefs>
    <ds:schemaRef ds:uri="http://purl.org/dc/terms/"/>
    <ds:schemaRef ds:uri="http://schemas.openxmlformats.org/package/2006/metadata/core-properties"/>
    <ds:schemaRef ds:uri="http://purl.org/dc/dcmitype/"/>
    <ds:schemaRef ds:uri="1b76f22b-2e86-4845-9316-e91ba1eb8ba5"/>
    <ds:schemaRef ds:uri="http://schemas.microsoft.com/office/2006/documentManagement/types"/>
    <ds:schemaRef ds:uri="http://purl.org/dc/elements/1.1/"/>
    <ds:schemaRef ds:uri="http://schemas.microsoft.com/office/2006/metadata/properties"/>
    <ds:schemaRef ds:uri="80372719-428f-487a-a543-91ae19974bc3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</TotalTime>
  <Words>606</Words>
  <Application>Microsoft Office PowerPoint</Application>
  <PresentationFormat>Presentación en pantalla (4:3)</PresentationFormat>
  <Paragraphs>189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Open Sans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81</cp:revision>
  <dcterms:created xsi:type="dcterms:W3CDTF">1601-01-01T00:00:00Z</dcterms:created>
  <dcterms:modified xsi:type="dcterms:W3CDTF">2019-01-31T09:01:05Z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